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82" r:id="rId2"/>
  </p:sldMasterIdLst>
  <p:notesMasterIdLst>
    <p:notesMasterId r:id="rId9"/>
  </p:notesMasterIdLst>
  <p:sldIdLst>
    <p:sldId id="2349" r:id="rId3"/>
    <p:sldId id="772" r:id="rId4"/>
    <p:sldId id="8760" r:id="rId5"/>
    <p:sldId id="10757" r:id="rId6"/>
    <p:sldId id="10713" r:id="rId7"/>
    <p:sldId id="87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eetings" id="{8763B903-17D9-4EAD-B428-E4B1E08A0703}">
          <p14:sldIdLst>
            <p14:sldId id="2349"/>
            <p14:sldId id="772"/>
          </p14:sldIdLst>
        </p14:section>
        <p14:section name="Events" id="{2B22CD29-5791-415C-A2D8-45D3B217EFFA}">
          <p14:sldIdLst>
            <p14:sldId id="8760"/>
            <p14:sldId id="10757"/>
          </p14:sldIdLst>
        </p14:section>
        <p14:section name="Gateway" id="{923A6A06-65C9-4088-A491-3D558661EE1D}">
          <p14:sldIdLst>
            <p14:sldId id="10713"/>
            <p14:sldId id="87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5D208-03A8-40F5-AAA0-C75A4A6536C0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70816-035F-4E8E-9952-4A4B2494B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Customers around the globe choose BlueJeans because we are a best-of-breed meetings platform with a singular focus on helping teams meet productively.</a:t>
            </a:r>
          </a:p>
          <a:p>
            <a:endParaRPr lang="en-US" sz="3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For us, this means innovating around 3 themes – Simple | Smart | Trusted.</a:t>
            </a:r>
          </a:p>
          <a:p>
            <a:endParaRPr lang="en-US" sz="3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>
              <a:buAutoNum type="arabicParenR"/>
            </a:pP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 Simple - Consumer Class User Experience</a:t>
            </a:r>
          </a:p>
          <a:p>
            <a:pPr marL="685800" lvl="1" indent="-228600">
              <a:buAutoNum type="arabicParenR"/>
            </a:pP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 Getting people into meetings in 5 seconds, regardless of whether you are on a PC/Mac, mobile device, browser or room system. 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 Providing high quality video and Dolby audio that ”just works” – in the office or on the go.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 Removing clutter with an intelligent interface that lets you focus on your meeting and not get lost in controls and buttons.</a:t>
            </a:r>
          </a:p>
          <a:p>
            <a:pPr marL="228600" indent="-228600">
              <a:buAutoNum type="arabicParenR"/>
            </a:pPr>
            <a:endParaRPr lang="en-US" sz="3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2) Smart – Increasing meeting efficiency pre, during, and post-meeting with real-time intelligence.</a:t>
            </a:r>
          </a:p>
          <a:p>
            <a:endParaRPr lang="en-US" sz="3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3) Trusted –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Enterprise Grade platform that scales securely with the controls, analytics and integrations to optimize your environment.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>
                <a:latin typeface="Calibri" panose="020F0502020204030204" pitchFamily="34" charset="0"/>
                <a:cs typeface="Calibri" panose="020F0502020204030204" pitchFamily="34" charset="0"/>
              </a:rPr>
              <a:t>World class Global Customer Care team that is proven to deliver global rollouts to 10s of 1000s of users across multiple countries and sites.</a:t>
            </a:r>
          </a:p>
          <a:p>
            <a:endParaRPr lang="en-US" sz="3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96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/>
              <a:t>Zero-download</a:t>
            </a:r>
            <a:r>
              <a:rPr lang="en-US" sz="2000"/>
              <a:t> (WebRTC) desktop experience</a:t>
            </a:r>
          </a:p>
          <a:p>
            <a:r>
              <a:rPr lang="en-US" sz="2000" b="1"/>
              <a:t>Dolby Voice Audio </a:t>
            </a:r>
          </a:p>
          <a:p>
            <a:pPr lvl="1"/>
            <a:r>
              <a:rPr lang="en-US" sz="2000"/>
              <a:t>Noise reduction</a:t>
            </a:r>
          </a:p>
          <a:p>
            <a:pPr lvl="1"/>
            <a:r>
              <a:rPr lang="en-US" sz="2000"/>
              <a:t>Dynamic leveling</a:t>
            </a:r>
          </a:p>
          <a:p>
            <a:pPr lvl="1"/>
            <a:r>
              <a:rPr lang="en-US" sz="2000"/>
              <a:t>Voice placement</a:t>
            </a:r>
          </a:p>
          <a:p>
            <a:pPr lvl="1"/>
            <a:r>
              <a:rPr lang="en-US" sz="2000"/>
              <a:t>Low-bandwidth</a:t>
            </a:r>
          </a:p>
          <a:p>
            <a:r>
              <a:rPr lang="en-US" sz="2000" b="1"/>
              <a:t>Command Center</a:t>
            </a:r>
            <a:r>
              <a:rPr lang="en-US" sz="2000"/>
              <a:t>: centralized management user analytics tool for IT team to support, troubleshoot issues</a:t>
            </a:r>
          </a:p>
          <a:p>
            <a:r>
              <a:rPr lang="en-US" sz="2000"/>
              <a:t>Simple and standardized </a:t>
            </a:r>
            <a:r>
              <a:rPr lang="en-US" sz="2000" b="1"/>
              <a:t>one-touch user experience </a:t>
            </a:r>
            <a:r>
              <a:rPr lang="en-US" sz="2000"/>
              <a:t>from desktop/room system/mobile</a:t>
            </a:r>
          </a:p>
          <a:p>
            <a:r>
              <a:rPr lang="en-US" sz="2000" b="1"/>
              <a:t>Connect existing room systems</a:t>
            </a:r>
            <a:r>
              <a:rPr lang="en-US" sz="2000"/>
              <a:t> to BlueJeans/Microsoft Teams Gateway with one touch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7375BB-B006-4EE7-9EBB-33FF874E974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5590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" name="Shape 1495"/>
          <p:cNvSpPr txBox="1">
            <a:spLocks noGrp="1"/>
          </p:cNvSpPr>
          <p:nvPr>
            <p:ph type="body" idx="1"/>
          </p:nvPr>
        </p:nvSpPr>
        <p:spPr>
          <a:xfrm>
            <a:off x="686114" y="4343715"/>
            <a:ext cx="5485800" cy="4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500" tIns="90500" rIns="90500" bIns="90500" anchor="ctr" anchorCtr="0">
            <a:noAutofit/>
          </a:bodyPr>
          <a:lstStyle/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Hear and Understand</a:t>
            </a:r>
          </a:p>
          <a:p>
            <a:pPr fontAlgn="base"/>
            <a:r>
              <a:rPr lang="en-US" sz="1100"/>
              <a:t>Delivers exceptional audio clarity through high-definition audio and background noise suppression, eliminating unintelligible conversation</a:t>
            </a:r>
            <a:r>
              <a:rPr lang="en-US" sz="1200"/>
              <a:t>.</a:t>
            </a: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Participate</a:t>
            </a:r>
          </a:p>
          <a:p>
            <a:pPr fontAlgn="base"/>
            <a:r>
              <a:rPr lang="en-US" sz="1100"/>
              <a:t>Solves for overlapping conversation and minimizes sound delays, so participants don't get cut off and awkward exchanges are eliminated.</a:t>
            </a: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Follow</a:t>
            </a:r>
          </a:p>
          <a:p>
            <a:pPr fontAlgn="base"/>
            <a:r>
              <a:rPr lang="en-US" sz="1100"/>
              <a:t>Uses spatial audio technology to place voices in distinct locations, so conversations sound more natural.</a:t>
            </a: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Access from Anywhere</a:t>
            </a:r>
          </a:p>
          <a:p>
            <a:pPr fontAlgn="base"/>
            <a:r>
              <a:rPr lang="en-US" sz="1100"/>
              <a:t>Can be used effectively in all environments—desktop, mobile, and the meeting room with the Dolby Conference Phone.</a:t>
            </a:r>
            <a:endParaRPr lang="en-US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/>
          </a:p>
        </p:txBody>
      </p:sp>
      <p:sp>
        <p:nvSpPr>
          <p:cNvPr id="1496" name="Shape 14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4612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" name="Shape 1495"/>
          <p:cNvSpPr txBox="1">
            <a:spLocks noGrp="1"/>
          </p:cNvSpPr>
          <p:nvPr>
            <p:ph type="body" idx="1"/>
          </p:nvPr>
        </p:nvSpPr>
        <p:spPr>
          <a:xfrm>
            <a:off x="686114" y="4343715"/>
            <a:ext cx="5485800" cy="4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500" tIns="90500" rIns="90500" bIns="90500" anchor="ctr" anchorCtr="0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Simple and fast: the most forward-thinking technology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Quick and easy to conduct a POC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Speed of testing and deployment lowers the risk of a slow sales cycle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No additional infrastructure support required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/>
              <a:t>Cost effective</a:t>
            </a:r>
          </a:p>
          <a:p>
            <a:pPr marL="726006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/>
              <a:t>No additional charge for “one-touch” meetings in conference rooms</a:t>
            </a:r>
          </a:p>
          <a:p>
            <a:pPr marL="726006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/>
              <a:t>No additional hardware or Azure costs </a:t>
            </a:r>
          </a:p>
          <a:p>
            <a:pPr marL="726006" lvl="1" indent="-3429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/>
              <a:t>3 flexible licensing options to meet customer budgeting needs </a:t>
            </a:r>
          </a:p>
          <a:p>
            <a:pPr marL="230701" lvl="2" indent="-230701">
              <a:lnSpc>
                <a:spcPct val="110000"/>
              </a:lnSpc>
              <a:spcBef>
                <a:spcPts val="800"/>
              </a:spcBef>
              <a:spcAft>
                <a:spcPts val="1600"/>
              </a:spcAft>
              <a:buFont typeface="Arial" panose="020B0604020202020204" pitchFamily="34" charset="0"/>
              <a:buChar char="•"/>
            </a:pPr>
            <a:endParaRPr lang="en-US"/>
          </a:p>
          <a:p>
            <a:pPr marL="230701" lvl="2" indent="-230701">
              <a:lnSpc>
                <a:spcPct val="110000"/>
              </a:lnSpc>
              <a:spcBef>
                <a:spcPts val="800"/>
              </a:spcBef>
              <a:spcAft>
                <a:spcPts val="1600"/>
              </a:spcAft>
              <a:buFont typeface="Arial" panose="020B0604020202020204" pitchFamily="34" charset="0"/>
              <a:buChar char="•"/>
            </a:pPr>
            <a:endParaRPr lang="en-US"/>
          </a:p>
          <a:p>
            <a:pPr marL="230701" lvl="2" indent="-230701">
              <a:lnSpc>
                <a:spcPct val="110000"/>
              </a:lnSpc>
              <a:spcBef>
                <a:spcPts val="800"/>
              </a:spcBef>
              <a:spcAft>
                <a:spcPts val="1600"/>
              </a:spcAft>
              <a:buFont typeface="Arial" panose="020B0604020202020204" pitchFamily="34" charset="0"/>
              <a:buChar char="•"/>
            </a:pPr>
            <a:r>
              <a:rPr lang="en-US"/>
              <a:t>Only true full SaaS platform in the Microsoft CVI program</a:t>
            </a:r>
          </a:p>
          <a:p>
            <a:pPr marL="230701" lvl="2" indent="-230701">
              <a:lnSpc>
                <a:spcPct val="110000"/>
              </a:lnSpc>
              <a:spcBef>
                <a:spcPts val="800"/>
              </a:spcBef>
              <a:spcAft>
                <a:spcPts val="1600"/>
              </a:spcAft>
              <a:buFont typeface="Arial" panose="020B0604020202020204" pitchFamily="34" charset="0"/>
              <a:buChar char="•"/>
            </a:pPr>
            <a:r>
              <a:rPr lang="en-US"/>
              <a:t>Enables customers to maximize the ROI from their existing hardware investments, while accelerating Teams adoption</a:t>
            </a:r>
          </a:p>
          <a:p>
            <a:pPr marL="171450" indent="-171450" fontAlgn="base">
              <a:buFont typeface="Arial" panose="020B0604020202020204" pitchFamily="34" charset="0"/>
              <a:buChar char="•"/>
            </a:pPr>
            <a:endParaRPr lang="en-US">
              <a:solidFill>
                <a:schemeClr val="accent1"/>
              </a:solidFill>
            </a:endParaRPr>
          </a:p>
          <a:p>
            <a:pPr marL="0" indent="0" fontAlgn="base">
              <a:buNone/>
            </a:pPr>
            <a:endParaRPr lang="en-US">
              <a:solidFill>
                <a:schemeClr val="accent1"/>
              </a:solidFill>
            </a:endParaRP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Hear and Understand</a:t>
            </a:r>
          </a:p>
          <a:p>
            <a:pPr fontAlgn="base"/>
            <a:r>
              <a:rPr lang="en-US" sz="1100"/>
              <a:t>Delivers exceptional audio clarity through high-definition audio and background noise suppression, eliminating unintelligible conversation</a:t>
            </a:r>
            <a:r>
              <a:rPr lang="en-US" sz="1200"/>
              <a:t>.</a:t>
            </a: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Participate</a:t>
            </a:r>
          </a:p>
          <a:p>
            <a:pPr fontAlgn="base"/>
            <a:r>
              <a:rPr lang="en-US" sz="1100"/>
              <a:t>Solves for overlapping conversation and minimizes sound delays, so participants don't get cut off and awkward exchanges are eliminated.</a:t>
            </a: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Follow</a:t>
            </a:r>
          </a:p>
          <a:p>
            <a:pPr fontAlgn="base"/>
            <a:r>
              <a:rPr lang="en-US" sz="1100"/>
              <a:t>Uses spatial audio technology to place voices in distinct locations, so conversations sound more natural.</a:t>
            </a:r>
          </a:p>
          <a:p>
            <a:pPr marL="0" indent="0" fontAlgn="base">
              <a:buNone/>
            </a:pPr>
            <a:r>
              <a:rPr lang="en-US">
                <a:solidFill>
                  <a:schemeClr val="accent1"/>
                </a:solidFill>
              </a:rPr>
              <a:t>Easy to Access from Anywhere</a:t>
            </a:r>
          </a:p>
          <a:p>
            <a:pPr fontAlgn="base"/>
            <a:r>
              <a:rPr lang="en-US" sz="1100"/>
              <a:t>Can be used effectively in all environments—desktop, mobile, and the meeting room with the Dolby Conference Phone.</a:t>
            </a:r>
            <a:endParaRPr lang="en-US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/>
          </a:p>
        </p:txBody>
      </p:sp>
      <p:sp>
        <p:nvSpPr>
          <p:cNvPr id="1496" name="Shape 14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5003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BD334158-4388-3C41-AB8E-AB8F1032E1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3" r="9936" b="519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04B1D8D-EED6-9D49-B40A-E755AD3059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7568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536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73153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A9B86C6-8964-C34C-BE31-FA16DC598E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3" r="9936" b="519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9CAF2EF0-004C-A64B-949F-028A3DB111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719328" y="2011681"/>
            <a:ext cx="5376672" cy="1846145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719328" y="4133088"/>
            <a:ext cx="8205216" cy="97536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4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D36DFB-C6A1-D44D-8810-EE619988BA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328" y="5913120"/>
            <a:ext cx="5071872" cy="402336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FontTx/>
              <a:buNone/>
              <a:defRPr lang="en-US" sz="1333" b="1" i="0" smtClean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>
              <a:defRPr lang="en-US" sz="3733" smtClean="0"/>
            </a:lvl2pPr>
            <a:lvl3pPr>
              <a:defRPr lang="en-US" sz="3733" smtClean="0"/>
            </a:lvl3pPr>
            <a:lvl4pPr>
              <a:defRPr lang="en-US" sz="3733" smtClean="0"/>
            </a:lvl4pPr>
            <a:lvl5pPr>
              <a:defRPr lang="en-US" sz="3733"/>
            </a:lvl5pPr>
          </a:lstStyle>
          <a:p>
            <a:pPr lvl="0">
              <a:spcBef>
                <a:spcPts val="0"/>
              </a:spcBef>
              <a:buSzPct val="100000"/>
              <a:buNone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998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BD334158-4388-3C41-AB8E-AB8F1032E1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3" r="9936" b="519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804B1D8D-EED6-9D49-B40A-E755AD3059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7568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536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48584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cture containing animal&#10;&#10;Description automatically generated">
            <a:extLst>
              <a:ext uri="{FF2B5EF4-FFF2-40B4-BE49-F238E27FC236}">
                <a16:creationId xmlns:a16="http://schemas.microsoft.com/office/drawing/2014/main" id="{839DC7A3-DA64-8347-BAC8-42033365D5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7" t="263" r="9935" b="51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4156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225B4C-663B-214C-8FEB-50603C910A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98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383F1E52-FA76-7D4A-B304-B3DCDD0B87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2" r="9937" b="5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7568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BCE7BA5-09D5-5F46-857D-C0B3D0BC40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A4A18D-E535-4840-8248-5CC7AEB54F05}"/>
              </a:ext>
            </a:extLst>
          </p:cNvPr>
          <p:cNvSpPr txBox="1"/>
          <p:nvPr userDrawn="1"/>
        </p:nvSpPr>
        <p:spPr>
          <a:xfrm>
            <a:off x="1236869" y="-36222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8093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y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0980679E-F59D-2E4C-B8BD-34D3C86112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4" r="9934" b="51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7568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104DB28F-7D6F-F146-89DB-10B3F70AA7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825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9FBFBCF8-28B3-B647-BA89-1A8DF13D9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5" t="263" r="9936" b="51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4157"/>
            <a:ext cx="10764077" cy="1700080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6" y="3986055"/>
            <a:ext cx="1076407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793DA6-CCA1-5A49-AC5C-770FD5740E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3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F51112D-8DFE-A24F-80DF-C0B136E86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35" r="10143" b="56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4157"/>
            <a:ext cx="10764077" cy="1700080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tx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6" y="3986055"/>
            <a:ext cx="1076407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tx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F160EF-E15E-3047-9F91-9305BF2F7E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8767" y="659565"/>
            <a:ext cx="1595852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39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head +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803" y="363973"/>
            <a:ext cx="11360800" cy="5874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lvl="0">
              <a:spcBef>
                <a:spcPts val="0"/>
              </a:spcBef>
              <a:defRPr sz="3467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58803" y="1645919"/>
            <a:ext cx="11360800" cy="408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0307A-40E3-0D44-B6E7-8D41B997F0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8803" y="951751"/>
            <a:ext cx="11362267" cy="42159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133" b="0" i="0">
                <a:latin typeface="+mn-lt"/>
                <a:cs typeface="Calibri Light" panose="020F0302020204030204" pitchFamily="34" charset="0"/>
              </a:defRPr>
            </a:lvl1pPr>
            <a:lvl2pPr marL="30902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13818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1B44B9-D51C-2948-A709-1D190392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8804" y="5777779"/>
            <a:ext cx="8942529" cy="513227"/>
          </a:xfrm>
        </p:spPr>
        <p:txBody>
          <a:bodyPr/>
          <a:lstStyle>
            <a:lvl1pPr>
              <a:defRPr sz="1067"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AE28CC-FE0D-1446-B51D-EE5E94BDF8CF}"/>
              </a:ext>
            </a:extLst>
          </p:cNvPr>
          <p:cNvSpPr txBox="1"/>
          <p:nvPr userDrawn="1"/>
        </p:nvSpPr>
        <p:spPr>
          <a:xfrm>
            <a:off x="1219200" y="663684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69AE12-B89F-0D46-9D30-EC0098C75A7D}"/>
              </a:ext>
            </a:extLst>
          </p:cNvPr>
          <p:cNvSpPr txBox="1"/>
          <p:nvPr userDrawn="1"/>
        </p:nvSpPr>
        <p:spPr>
          <a:xfrm>
            <a:off x="1860884" y="663684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F0045A-A589-B548-97FA-839CDC6EA1A2}"/>
              </a:ext>
            </a:extLst>
          </p:cNvPr>
          <p:cNvSpPr txBox="1"/>
          <p:nvPr userDrawn="1"/>
        </p:nvSpPr>
        <p:spPr>
          <a:xfrm>
            <a:off x="2475068" y="702185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8323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2 Colum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9535" y="363973"/>
            <a:ext cx="11360800" cy="5874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lvl="0">
              <a:spcBef>
                <a:spcPts val="0"/>
              </a:spcBef>
              <a:defRPr sz="3467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59535" y="1643128"/>
            <a:ext cx="5364480" cy="408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1B44B9-D51C-2948-A709-1D190392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9536" y="5777779"/>
            <a:ext cx="8942529" cy="513227"/>
          </a:xfrm>
        </p:spPr>
        <p:txBody>
          <a:bodyPr/>
          <a:lstStyle>
            <a:lvl1pPr>
              <a:defRPr sz="1067"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6AAF2F-C00D-3D4C-A4EE-A65A0FF13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54585" y="1643128"/>
            <a:ext cx="5365751" cy="4084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3C4C3DB-3ED5-2E4F-83B9-A5BA58732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8803" y="951751"/>
            <a:ext cx="11362267" cy="42159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133" b="0" i="0">
                <a:latin typeface="+mn-lt"/>
                <a:cs typeface="Calibri Light" panose="020F0302020204030204" pitchFamily="34" charset="0"/>
              </a:defRPr>
            </a:lvl1pPr>
            <a:lvl2pPr marL="30902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13818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73754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25506" y="6042213"/>
            <a:ext cx="12066495" cy="815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68107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picture containing animal&#10;&#10;Description automatically generated">
            <a:extLst>
              <a:ext uri="{FF2B5EF4-FFF2-40B4-BE49-F238E27FC236}">
                <a16:creationId xmlns:a16="http://schemas.microsoft.com/office/drawing/2014/main" id="{839DC7A3-DA64-8347-BAC8-42033365D5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7" t="263" r="9935" b="51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4156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35225B4C-663B-214C-8FEB-50603C910A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908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A9B86C6-8964-C34C-BE31-FA16DC598E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3" r="9936" b="5198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9CAF2EF0-004C-A64B-949F-028A3DB111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719328" y="2011681"/>
            <a:ext cx="5376672" cy="1846145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719328" y="4133088"/>
            <a:ext cx="8205216" cy="97536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4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D36DFB-C6A1-D44D-8810-EE619988BA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328" y="5913120"/>
            <a:ext cx="5071872" cy="402336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FontTx/>
              <a:buNone/>
              <a:defRPr lang="en-US" sz="1333" b="1" i="0" smtClean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>
              <a:defRPr lang="en-US" sz="3733" smtClean="0"/>
            </a:lvl2pPr>
            <a:lvl3pPr>
              <a:defRPr lang="en-US" sz="3733" smtClean="0"/>
            </a:lvl3pPr>
            <a:lvl4pPr>
              <a:defRPr lang="en-US" sz="3733" smtClean="0"/>
            </a:lvl4pPr>
            <a:lvl5pPr>
              <a:defRPr lang="en-US" sz="3733"/>
            </a:lvl5pPr>
          </a:lstStyle>
          <a:p>
            <a:pPr lvl="0">
              <a:spcBef>
                <a:spcPts val="0"/>
              </a:spcBef>
              <a:buSzPct val="100000"/>
              <a:buNone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94372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81FC6-1C5C-3F44-9FEE-75CF879C5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477BB-92A4-8844-AB02-F0F877048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6639A-2B96-0444-9056-E7F722156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F1674-EE9B-8C4A-BA18-1BCEDBB361CD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DEC8F-0FBB-744B-8B44-FFACA6EBC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1BBD69-458E-C146-801C-9A93162CA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33921-F2D6-AB4E-8181-0318CCE1E5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93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A close up of a logo&#10;&#10;Description automatically generated">
            <a:extLst>
              <a:ext uri="{FF2B5EF4-FFF2-40B4-BE49-F238E27FC236}">
                <a16:creationId xmlns:a16="http://schemas.microsoft.com/office/drawing/2014/main" id="{383F1E52-FA76-7D4A-B304-B3DCDD0B87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2" r="9937" b="5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7568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BCE7BA5-09D5-5F46-857D-C0B3D0BC40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A4A18D-E535-4840-8248-5CC7AEB54F05}"/>
              </a:ext>
            </a:extLst>
          </p:cNvPr>
          <p:cNvSpPr txBox="1"/>
          <p:nvPr userDrawn="1"/>
        </p:nvSpPr>
        <p:spPr>
          <a:xfrm>
            <a:off x="1236869" y="-36222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73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y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>
            <a:extLst>
              <a:ext uri="{FF2B5EF4-FFF2-40B4-BE49-F238E27FC236}">
                <a16:creationId xmlns:a16="http://schemas.microsoft.com/office/drawing/2014/main" id="{0980679E-F59D-2E4C-B8BD-34D3C86112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6" t="264" r="9934" b="51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7568"/>
            <a:ext cx="10765536" cy="1694688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8" y="3986784"/>
            <a:ext cx="1076553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104DB28F-7D6F-F146-89DB-10B3F70AA7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07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9FBFBCF8-28B3-B647-BA89-1A8DF13D98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95" t="263" r="9936" b="51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4157"/>
            <a:ext cx="10764077" cy="1700080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6" y="3986055"/>
            <a:ext cx="1076407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bg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793DA6-CCA1-5A49-AC5C-770FD5740E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766" y="659565"/>
            <a:ext cx="1595853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1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Divid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F51112D-8DFE-A24F-80DF-C0B136E866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735" r="10143" b="56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hape 10"/>
          <p:cNvSpPr txBox="1">
            <a:spLocks noGrp="1"/>
          </p:cNvSpPr>
          <p:nvPr userDrawn="1">
            <p:ph type="ctrTitle"/>
          </p:nvPr>
        </p:nvSpPr>
        <p:spPr>
          <a:xfrm>
            <a:off x="719328" y="1874157"/>
            <a:ext cx="10764077" cy="1700080"/>
          </a:xfrm>
          <a:prstGeom prst="rect">
            <a:avLst/>
          </a:prstGeom>
        </p:spPr>
        <p:txBody>
          <a:bodyPr lIns="0" tIns="0" rIns="0" bIns="0" anchor="b" anchorCtr="0"/>
          <a:lstStyle>
            <a:lvl1pPr lvl="0" algn="l">
              <a:lnSpc>
                <a:spcPct val="85000"/>
              </a:lnSpc>
              <a:spcBef>
                <a:spcPts val="0"/>
              </a:spcBef>
              <a:buSzPct val="100000"/>
              <a:defRPr sz="5867" b="0" i="0">
                <a:solidFill>
                  <a:schemeClr val="tx1"/>
                </a:solidFill>
                <a:latin typeface="+mn-lt"/>
                <a:ea typeface="Century Gothic" panose="020B0502020202020204" pitchFamily="34" charset="0"/>
                <a:cs typeface="Calibri" panose="020F0502020204030204" pitchFamily="34" charset="0"/>
              </a:defRPr>
            </a:lvl1pPr>
            <a:lvl2pPr lvl="1" algn="ctr">
              <a:spcBef>
                <a:spcPts val="0"/>
              </a:spcBef>
              <a:buSzPct val="100000"/>
              <a:defRPr sz="6933"/>
            </a:lvl2pPr>
            <a:lvl3pPr lvl="2" algn="ctr">
              <a:spcBef>
                <a:spcPts val="0"/>
              </a:spcBef>
              <a:buSzPct val="100000"/>
              <a:defRPr sz="6933"/>
            </a:lvl3pPr>
            <a:lvl4pPr lvl="3" algn="ctr">
              <a:spcBef>
                <a:spcPts val="0"/>
              </a:spcBef>
              <a:buSzPct val="100000"/>
              <a:defRPr sz="6933"/>
            </a:lvl4pPr>
            <a:lvl5pPr lvl="4" algn="ctr">
              <a:spcBef>
                <a:spcPts val="0"/>
              </a:spcBef>
              <a:buSzPct val="100000"/>
              <a:defRPr sz="6933"/>
            </a:lvl5pPr>
            <a:lvl6pPr lvl="5" algn="ctr">
              <a:spcBef>
                <a:spcPts val="0"/>
              </a:spcBef>
              <a:buSzPct val="100000"/>
              <a:defRPr sz="6933"/>
            </a:lvl6pPr>
            <a:lvl7pPr lvl="6" algn="ctr">
              <a:spcBef>
                <a:spcPts val="0"/>
              </a:spcBef>
              <a:buSzPct val="100000"/>
              <a:defRPr sz="6933"/>
            </a:lvl7pPr>
            <a:lvl8pPr lvl="7" algn="ctr">
              <a:spcBef>
                <a:spcPts val="0"/>
              </a:spcBef>
              <a:buSzPct val="100000"/>
              <a:defRPr sz="6933"/>
            </a:lvl8pPr>
            <a:lvl9pPr lvl="8" algn="ctr">
              <a:spcBef>
                <a:spcPts val="0"/>
              </a:spcBef>
              <a:buSzPct val="100000"/>
              <a:defRPr sz="6933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 userDrawn="1">
            <p:ph type="subTitle" idx="1"/>
          </p:nvPr>
        </p:nvSpPr>
        <p:spPr>
          <a:xfrm>
            <a:off x="719326" y="3986055"/>
            <a:ext cx="10764076" cy="97246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lv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tabLst/>
              <a:defRPr sz="2800" b="0" i="0">
                <a:solidFill>
                  <a:schemeClr val="tx1"/>
                </a:solidFill>
                <a:latin typeface="+mn-lt"/>
                <a:ea typeface="Century Gothic" panose="020B0502020202020204" pitchFamily="34" charset="0"/>
                <a:cs typeface="Calibri Light" panose="020F030202020403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F160EF-E15E-3047-9F91-9305BF2F7E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8767" y="659565"/>
            <a:ext cx="1595852" cy="5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7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head +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803" y="363973"/>
            <a:ext cx="11360800" cy="5874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lvl="0">
              <a:spcBef>
                <a:spcPts val="0"/>
              </a:spcBef>
              <a:defRPr sz="3467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58803" y="1645919"/>
            <a:ext cx="11360800" cy="408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0307A-40E3-0D44-B6E7-8D41B997F0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8803" y="951751"/>
            <a:ext cx="11362267" cy="42159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133" b="0" i="0">
                <a:latin typeface="+mn-lt"/>
                <a:cs typeface="Calibri Light" panose="020F0302020204030204" pitchFamily="34" charset="0"/>
              </a:defRPr>
            </a:lvl1pPr>
            <a:lvl2pPr marL="30902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13818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1B44B9-D51C-2948-A709-1D190392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8804" y="5777779"/>
            <a:ext cx="8942529" cy="513227"/>
          </a:xfrm>
        </p:spPr>
        <p:txBody>
          <a:bodyPr/>
          <a:lstStyle>
            <a:lvl1pPr>
              <a:defRPr sz="1067"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AE28CC-FE0D-1446-B51D-EE5E94BDF8CF}"/>
              </a:ext>
            </a:extLst>
          </p:cNvPr>
          <p:cNvSpPr txBox="1"/>
          <p:nvPr userDrawn="1"/>
        </p:nvSpPr>
        <p:spPr>
          <a:xfrm>
            <a:off x="1219200" y="663684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69AE12-B89F-0D46-9D30-EC0098C75A7D}"/>
              </a:ext>
            </a:extLst>
          </p:cNvPr>
          <p:cNvSpPr txBox="1"/>
          <p:nvPr userDrawn="1"/>
        </p:nvSpPr>
        <p:spPr>
          <a:xfrm>
            <a:off x="1860884" y="663684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F0045A-A589-B548-97FA-839CDC6EA1A2}"/>
              </a:ext>
            </a:extLst>
          </p:cNvPr>
          <p:cNvSpPr txBox="1"/>
          <p:nvPr userDrawn="1"/>
        </p:nvSpPr>
        <p:spPr>
          <a:xfrm>
            <a:off x="2475068" y="702185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</a:pPr>
            <a:endParaRPr lang="en-US" sz="1600" err="1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6269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2 Colum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9535" y="363973"/>
            <a:ext cx="11360800" cy="58741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lvl="0">
              <a:spcBef>
                <a:spcPts val="0"/>
              </a:spcBef>
              <a:defRPr sz="3467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459535" y="1643128"/>
            <a:ext cx="5364480" cy="408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1B44B9-D51C-2948-A709-1D190392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9536" y="5777779"/>
            <a:ext cx="8942529" cy="513227"/>
          </a:xfrm>
        </p:spPr>
        <p:txBody>
          <a:bodyPr/>
          <a:lstStyle>
            <a:lvl1pPr>
              <a:defRPr sz="1067"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6AAF2F-C00D-3D4C-A4EE-A65A0FF131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54585" y="1643128"/>
            <a:ext cx="5365751" cy="4084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3C4C3DB-3ED5-2E4F-83B9-A5BA58732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8803" y="951751"/>
            <a:ext cx="11362267" cy="42159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133" b="0" i="0">
                <a:latin typeface="+mn-lt"/>
                <a:cs typeface="Calibri Light" panose="020F0302020204030204" pitchFamily="34" charset="0"/>
              </a:defRPr>
            </a:lvl1pPr>
            <a:lvl2pPr marL="30902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613818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846646" indent="0">
              <a:buFontTx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2073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25506" y="6042213"/>
            <a:ext cx="12066495" cy="815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44326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63296" y="36576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3296" y="1645920"/>
            <a:ext cx="11362944" cy="408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7270821" y="6513195"/>
            <a:ext cx="4553275" cy="25654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Mukta" panose="020B0000000000000000" pitchFamily="34" charset="77"/>
              </a:rPr>
              <a:t>© 2021 Blue Jeans Network, Inc.  |  Page </a:t>
            </a:r>
            <a:fld id="{4C63D99F-97C8-214C-B0DF-1AF852D0D9C3}" type="slidenum">
              <a:rPr lang="en-US" sz="1067" b="0" i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Mukta" panose="020B0000000000000000" pitchFamily="34" charset="77"/>
              </a:rPr>
              <a:pPr marL="0" marR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Mukta" panose="020B0000000000000000" pitchFamily="34" charset="77"/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618ED1-2C33-834C-BFB1-064EEBE0A7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3297" y="5777779"/>
            <a:ext cx="8942529" cy="51322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A8A498-571A-F045-9415-53E01A95573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451140" y="6413999"/>
            <a:ext cx="1009904" cy="3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528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85000"/>
        </a:lnSpc>
        <a:spcBef>
          <a:spcPts val="0"/>
        </a:spcBef>
        <a:spcAft>
          <a:spcPts val="0"/>
        </a:spcAft>
        <a:buNone/>
        <a:defRPr sz="3467" b="0" i="0" u="none" strike="noStrike" cap="none">
          <a:solidFill>
            <a:schemeClr val="accent1"/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30712" marR="0" lvl="0" indent="-230712" algn="l" rtl="0" eaLnBrk="1" hangingPunct="1">
        <a:lnSpc>
          <a:spcPct val="85000"/>
        </a:lnSpc>
        <a:spcBef>
          <a:spcPts val="800"/>
        </a:spcBef>
        <a:spcAft>
          <a:spcPts val="400"/>
        </a:spcAft>
        <a:buClr>
          <a:schemeClr val="accent1"/>
        </a:buClr>
        <a:buSzPct val="90000"/>
        <a:buFont typeface="Arial" charset="0"/>
        <a:buChar char="•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1pPr>
      <a:lvl2pPr marL="613818" marR="0" lvl="1" indent="-304792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90000"/>
        <a:buFont typeface=".AppleSystemUIFont"/>
        <a:buChar char="–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2pPr>
      <a:lvl3pPr marL="846646" marR="0" lvl="2" indent="-232828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90000"/>
        <a:buFont typeface="Arial" charset="0"/>
        <a:buChar char="•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3pPr>
      <a:lvl4pPr marL="1068891" marR="0" lvl="3" indent="-222245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75000"/>
        <a:buFont typeface="Wingdings" charset="2"/>
        <a:buChar char="§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4pPr>
      <a:lvl5pPr marL="1068891" marR="0" lvl="4" indent="-222245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75000"/>
        <a:buFont typeface="Wingdings" charset="2"/>
        <a:buChar char="§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63296" y="365760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3296" y="1645920"/>
            <a:ext cx="11362944" cy="408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7270821" y="6513195"/>
            <a:ext cx="4553275" cy="25654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Mukta" panose="020B0000000000000000" pitchFamily="34" charset="77"/>
              </a:rPr>
              <a:t>© 2021 Blue Jeans Network, Inc.  |  Page </a:t>
            </a:r>
            <a:fld id="{4C63D99F-97C8-214C-B0DF-1AF852D0D9C3}" type="slidenum">
              <a:rPr lang="en-US" sz="1067" b="0" i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Mukta" panose="020B0000000000000000" pitchFamily="34" charset="77"/>
              </a:rPr>
              <a:pPr marL="0" marR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Mukta" panose="020B0000000000000000" pitchFamily="34" charset="77"/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4618ED1-2C33-834C-BFB1-064EEBE0A7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3297" y="5777779"/>
            <a:ext cx="8942529" cy="51322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A8A498-571A-F045-9415-53E01A95573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451140" y="6413999"/>
            <a:ext cx="1009904" cy="33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5077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85000"/>
        </a:lnSpc>
        <a:spcBef>
          <a:spcPts val="0"/>
        </a:spcBef>
        <a:spcAft>
          <a:spcPts val="0"/>
        </a:spcAft>
        <a:buNone/>
        <a:defRPr sz="3467" b="0" i="0" u="none" strike="noStrike" cap="none">
          <a:solidFill>
            <a:schemeClr val="accent1"/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230712" marR="0" lvl="0" indent="-230712" algn="l" rtl="0" eaLnBrk="1" hangingPunct="1">
        <a:lnSpc>
          <a:spcPct val="85000"/>
        </a:lnSpc>
        <a:spcBef>
          <a:spcPts val="800"/>
        </a:spcBef>
        <a:spcAft>
          <a:spcPts val="400"/>
        </a:spcAft>
        <a:buClr>
          <a:schemeClr val="accent1"/>
        </a:buClr>
        <a:buSzPct val="90000"/>
        <a:buFont typeface="Arial" charset="0"/>
        <a:buChar char="•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1pPr>
      <a:lvl2pPr marL="613818" marR="0" lvl="1" indent="-304792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90000"/>
        <a:buFont typeface=".AppleSystemUIFont"/>
        <a:buChar char="–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2pPr>
      <a:lvl3pPr marL="846646" marR="0" lvl="2" indent="-232828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90000"/>
        <a:buFont typeface="Arial" charset="0"/>
        <a:buChar char="•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3pPr>
      <a:lvl4pPr marL="1068891" marR="0" lvl="3" indent="-222245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75000"/>
        <a:buFont typeface="Wingdings" charset="2"/>
        <a:buChar char="§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4pPr>
      <a:lvl5pPr marL="1068891" marR="0" lvl="4" indent="-222245" algn="l" rtl="0" eaLnBrk="1" hangingPunct="1">
        <a:lnSpc>
          <a:spcPct val="85000"/>
        </a:lnSpc>
        <a:spcBef>
          <a:spcPts val="0"/>
        </a:spcBef>
        <a:spcAft>
          <a:spcPts val="400"/>
        </a:spcAft>
        <a:buClr>
          <a:schemeClr val="accent1"/>
        </a:buClr>
        <a:buSzPct val="75000"/>
        <a:buFont typeface="Wingdings" charset="2"/>
        <a:buChar char="§"/>
        <a:tabLst/>
        <a:defRPr sz="2400" b="0" i="0" u="none" strike="noStrike" cap="none">
          <a:solidFill>
            <a:schemeClr val="bg2">
              <a:lumMod val="50000"/>
            </a:schemeClr>
          </a:solidFill>
          <a:latin typeface="+mn-lt"/>
          <a:ea typeface="Century Gothic" panose="020B0502020202020204" pitchFamily="34" charset="0"/>
          <a:cs typeface="Calibri" panose="020F0502020204030204" pitchFamily="34" charset="0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tif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7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3061BF52-19F7-B946-B39F-47BE87F200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2461" y="4044590"/>
            <a:ext cx="2445387" cy="163871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114300" dist="76200" dir="2700000" algn="tl" rotWithShape="0">
              <a:prstClr val="black">
                <a:alpha val="31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5C91BB-D4BA-EC45-B169-912CC45AD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>
                <a:solidFill>
                  <a:schemeClr val="tx1"/>
                </a:solidFill>
              </a:rPr>
              <a:t>BlueJeans Meetings</a:t>
            </a:r>
            <a:endParaRPr lang="en-US" sz="3200" u="sng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ED7794-E2F5-AD4E-A0F8-B5CCEE558B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8803" y="908207"/>
            <a:ext cx="11362267" cy="421591"/>
          </a:xfrm>
        </p:spPr>
        <p:txBody>
          <a:bodyPr/>
          <a:lstStyle/>
          <a:p>
            <a:r>
              <a:rPr lang="en-US" sz="2000"/>
              <a:t>The meetings platform for the digital workplace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FB8A09-545D-554B-BC71-768809A7E5F3}"/>
              </a:ext>
            </a:extLst>
          </p:cNvPr>
          <p:cNvSpPr txBox="1"/>
          <p:nvPr/>
        </p:nvSpPr>
        <p:spPr>
          <a:xfrm>
            <a:off x="4819369" y="1661923"/>
            <a:ext cx="26500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  <a:t>Smart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  <a:t>Real-time Intelligence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EE385D-779A-D149-97FB-4A09FC57397D}"/>
              </a:ext>
            </a:extLst>
          </p:cNvPr>
          <p:cNvSpPr txBox="1"/>
          <p:nvPr/>
        </p:nvSpPr>
        <p:spPr>
          <a:xfrm>
            <a:off x="895181" y="1661923"/>
            <a:ext cx="19752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  <a:t>Simple</a:t>
            </a:r>
            <a:b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</a:b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  <a:t>Consumer Class</a:t>
            </a:r>
            <a:endParaRPr kumimoji="0" lang="en-US" sz="2133" b="0" i="0" u="none" strike="noStrike" kern="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Proxima Nova Rg" charset="0"/>
              <a:ea typeface="Proxima Nova Rg" charset="0"/>
              <a:cs typeface="Proxima Nova Rg" charset="0"/>
              <a:sym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8486C0F-AE2B-724E-9B09-D050E89349B0}"/>
              </a:ext>
            </a:extLst>
          </p:cNvPr>
          <p:cNvSpPr txBox="1"/>
          <p:nvPr/>
        </p:nvSpPr>
        <p:spPr>
          <a:xfrm>
            <a:off x="8374684" y="1661923"/>
            <a:ext cx="3432285" cy="78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  <a:t>Trusted</a:t>
            </a:r>
            <a:b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</a:br>
            <a:r>
              <a:rPr kumimoji="0" lang="en-US" sz="2133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Proxima Nova Rg" charset="0"/>
                <a:ea typeface="Proxima Nova Rg" charset="0"/>
                <a:cs typeface="Proxima Nova Rg" charset="0"/>
                <a:sym typeface="Arial"/>
              </a:rPr>
              <a:t>Enterprise Grade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Proxima Nova Rg" charset="0"/>
              <a:ea typeface="Proxima Nova Rg" charset="0"/>
              <a:cs typeface="Proxima Nova Rg" charset="0"/>
              <a:sym typeface="Arial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0CB957-56D3-094C-AA0B-AB7975CB1505}"/>
              </a:ext>
            </a:extLst>
          </p:cNvPr>
          <p:cNvCxnSpPr/>
          <p:nvPr/>
        </p:nvCxnSpPr>
        <p:spPr>
          <a:xfrm>
            <a:off x="4059844" y="1756608"/>
            <a:ext cx="0" cy="43891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AA6A261-0190-094B-A2CD-10D5D52C3FC2}"/>
              </a:ext>
            </a:extLst>
          </p:cNvPr>
          <p:cNvCxnSpPr/>
          <p:nvPr/>
        </p:nvCxnSpPr>
        <p:spPr>
          <a:xfrm>
            <a:off x="8235072" y="1762180"/>
            <a:ext cx="0" cy="43891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>
            <a:extLst>
              <a:ext uri="{FF2B5EF4-FFF2-40B4-BE49-F238E27FC236}">
                <a16:creationId xmlns:a16="http://schemas.microsoft.com/office/drawing/2014/main" id="{D74074AD-AC0E-E945-AEDB-C8B415699A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4685" y="5194068"/>
            <a:ext cx="1480897" cy="82272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4270CA0-785E-904D-99F8-84DF29D081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783" y="5171331"/>
            <a:ext cx="837660" cy="83866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B0053493-F04F-B14B-87B4-13CCE0BDB8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5581" y="5303679"/>
            <a:ext cx="706312" cy="706312"/>
          </a:xfrm>
          <a:prstGeom prst="rect">
            <a:avLst/>
          </a:prstGeom>
        </p:spPr>
      </p:pic>
      <p:pic>
        <p:nvPicPr>
          <p:cNvPr id="28" name="Picture 27" descr="A screen shot of a computer&#10;&#10;Description automatically generated">
            <a:extLst>
              <a:ext uri="{FF2B5EF4-FFF2-40B4-BE49-F238E27FC236}">
                <a16:creationId xmlns:a16="http://schemas.microsoft.com/office/drawing/2014/main" id="{07F69DA6-1AD6-114D-B1BC-237487B053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00" y="2732847"/>
            <a:ext cx="3491747" cy="21774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BAEFB0-B0AA-C042-B274-8AA8B69D19D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0976" y="2731862"/>
            <a:ext cx="2957904" cy="1737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FF58790-FD1A-714A-8312-921964E0ADE8}"/>
              </a:ext>
            </a:extLst>
          </p:cNvPr>
          <p:cNvGrpSpPr/>
          <p:nvPr/>
        </p:nvGrpSpPr>
        <p:grpSpPr>
          <a:xfrm>
            <a:off x="8419574" y="2731861"/>
            <a:ext cx="3491748" cy="2005155"/>
            <a:chOff x="1985212" y="1766309"/>
            <a:chExt cx="3300280" cy="179219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2954C84-16E9-AC4D-A20C-8C16AF5488E5}"/>
                </a:ext>
              </a:extLst>
            </p:cNvPr>
            <p:cNvSpPr/>
            <p:nvPr/>
          </p:nvSpPr>
          <p:spPr>
            <a:xfrm>
              <a:off x="1993652" y="3009864"/>
              <a:ext cx="32918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BA098A8-DC79-FF43-84CA-06DE9BFD5CF3}"/>
                </a:ext>
              </a:extLst>
            </p:cNvPr>
            <p:cNvSpPr/>
            <p:nvPr/>
          </p:nvSpPr>
          <p:spPr>
            <a:xfrm>
              <a:off x="1993652" y="2389254"/>
              <a:ext cx="32918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7207C21-C3B0-1346-AA29-B830D809F9DA}"/>
                </a:ext>
              </a:extLst>
            </p:cNvPr>
            <p:cNvSpPr/>
            <p:nvPr/>
          </p:nvSpPr>
          <p:spPr>
            <a:xfrm>
              <a:off x="1985212" y="1768644"/>
              <a:ext cx="3291840" cy="54864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2279DB5-5539-3644-B7EE-3EF7A6C859A3}"/>
                </a:ext>
              </a:extLst>
            </p:cNvPr>
            <p:cNvSpPr/>
            <p:nvPr/>
          </p:nvSpPr>
          <p:spPr>
            <a:xfrm>
              <a:off x="4216578" y="1919022"/>
              <a:ext cx="1005840" cy="384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Security &amp; </a:t>
              </a:r>
              <a:b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</a:b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Compliance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5C5F44-045D-9D4A-9EA6-0439C84195A1}"/>
                </a:ext>
              </a:extLst>
            </p:cNvPr>
            <p:cNvSpPr/>
            <p:nvPr/>
          </p:nvSpPr>
          <p:spPr>
            <a:xfrm>
              <a:off x="2066340" y="1925038"/>
              <a:ext cx="1005840" cy="384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Consolidation of Budget/Tools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DB6277C-A11D-324E-8DC0-AA689AD4DECE}"/>
                </a:ext>
              </a:extLst>
            </p:cNvPr>
            <p:cNvSpPr/>
            <p:nvPr/>
          </p:nvSpPr>
          <p:spPr>
            <a:xfrm>
              <a:off x="3141460" y="1925037"/>
              <a:ext cx="1005840" cy="384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Scalability &amp;</a:t>
              </a:r>
              <a:b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</a:b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 Performance</a:t>
              </a:r>
              <a:endParaRPr kumimoji="0" lang="en-US" sz="933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F8870B8-CF2C-8A4C-B6CF-9415D8AEC529}"/>
                </a:ext>
              </a:extLst>
            </p:cNvPr>
            <p:cNvSpPr/>
            <p:nvPr/>
          </p:nvSpPr>
          <p:spPr>
            <a:xfrm>
              <a:off x="3141460" y="3149449"/>
              <a:ext cx="1005840" cy="384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Real-time Intelligence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6DF3852-8C75-6E4A-B11A-9C622C94BB76}"/>
                </a:ext>
              </a:extLst>
            </p:cNvPr>
            <p:cNvSpPr/>
            <p:nvPr/>
          </p:nvSpPr>
          <p:spPr>
            <a:xfrm>
              <a:off x="4216578" y="3152548"/>
              <a:ext cx="1005840" cy="384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Integrations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7D6D00E-2F87-7848-98F4-B580F266A0E1}"/>
                </a:ext>
              </a:extLst>
            </p:cNvPr>
            <p:cNvSpPr/>
            <p:nvPr/>
          </p:nvSpPr>
          <p:spPr>
            <a:xfrm>
              <a:off x="2066340" y="3145825"/>
              <a:ext cx="1005840" cy="384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Open and Flexible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AB416C-315B-444A-B05F-BC3A617EF2B8}"/>
                </a:ext>
              </a:extLst>
            </p:cNvPr>
            <p:cNvSpPr/>
            <p:nvPr/>
          </p:nvSpPr>
          <p:spPr>
            <a:xfrm>
              <a:off x="2066340" y="2521977"/>
              <a:ext cx="1005840" cy="384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End-User Satisfaction </a:t>
              </a:r>
              <a:b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</a:b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&amp; Adoption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9976B0E-62AE-B348-90CF-51CC10A083E8}"/>
                </a:ext>
              </a:extLst>
            </p:cNvPr>
            <p:cNvSpPr/>
            <p:nvPr/>
          </p:nvSpPr>
          <p:spPr>
            <a:xfrm>
              <a:off x="3141460" y="2521201"/>
              <a:ext cx="1005840" cy="384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Expert Services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5259512-0DBC-AC4B-AD07-B1DA6B0A7148}"/>
                </a:ext>
              </a:extLst>
            </p:cNvPr>
            <p:cNvSpPr/>
            <p:nvPr/>
          </p:nvSpPr>
          <p:spPr>
            <a:xfrm>
              <a:off x="4216578" y="2521201"/>
              <a:ext cx="1005840" cy="384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33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Arial"/>
                  <a:sym typeface="Arial"/>
                </a:rPr>
                <a:t>Manageability &amp; Customization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599BB26-0866-2B40-98FC-0AE275D13013}"/>
                </a:ext>
              </a:extLst>
            </p:cNvPr>
            <p:cNvSpPr txBox="1"/>
            <p:nvPr/>
          </p:nvSpPr>
          <p:spPr>
            <a:xfrm>
              <a:off x="2150217" y="1766309"/>
              <a:ext cx="929523" cy="1730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none" spc="0" normalizeH="0" baseline="0" noProof="0">
                  <a:ln>
                    <a:noFill/>
                  </a:ln>
                  <a:solidFill>
                    <a:srgbClr val="004DC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Enterprise Ready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28B398D-6240-3F46-A007-C3A3EB4F8911}"/>
                </a:ext>
              </a:extLst>
            </p:cNvPr>
            <p:cNvSpPr txBox="1"/>
            <p:nvPr/>
          </p:nvSpPr>
          <p:spPr>
            <a:xfrm>
              <a:off x="2150217" y="2387950"/>
              <a:ext cx="929523" cy="1730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none" spc="0" normalizeH="0" baseline="0" noProof="0">
                  <a:ln>
                    <a:noFill/>
                  </a:ln>
                  <a:solidFill>
                    <a:srgbClr val="004DC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Adoption Ready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4673E88-D827-BA49-98DA-0EF3303AB946}"/>
                </a:ext>
              </a:extLst>
            </p:cNvPr>
            <p:cNvSpPr txBox="1"/>
            <p:nvPr/>
          </p:nvSpPr>
          <p:spPr>
            <a:xfrm>
              <a:off x="2150217" y="3001825"/>
              <a:ext cx="929523" cy="1730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67" b="1" i="0" u="none" strike="noStrike" kern="0" cap="none" spc="0" normalizeH="0" baseline="0" noProof="0">
                  <a:ln>
                    <a:noFill/>
                  </a:ln>
                  <a:solidFill>
                    <a:srgbClr val="004DC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/>
                  <a:sym typeface="Arial"/>
                </a:rPr>
                <a:t>Future Ready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351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BF2BC-9414-E14D-A765-D80FC8F5E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386275"/>
            <a:ext cx="11360800" cy="587419"/>
          </a:xfrm>
        </p:spPr>
        <p:txBody>
          <a:bodyPr/>
          <a:lstStyle/>
          <a:p>
            <a:r>
              <a:rPr lang="en-US" sz="3200">
                <a:solidFill>
                  <a:schemeClr val="tx1"/>
                </a:solidFill>
              </a:rPr>
              <a:t>Why BlueJeans Meetings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8C49F7-B0E5-6E46-9345-1CE6A034D405}"/>
              </a:ext>
            </a:extLst>
          </p:cNvPr>
          <p:cNvSpPr/>
          <p:nvPr/>
        </p:nvSpPr>
        <p:spPr>
          <a:xfrm>
            <a:off x="9285473" y="2835502"/>
            <a:ext cx="1947863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Smart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Meetings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Quickly capture and share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meeting highlights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to colleagues who missed the meeting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4DC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BA06A5-F469-4B8B-AC79-5BB706EDB5CF}"/>
              </a:ext>
            </a:extLst>
          </p:cNvPr>
          <p:cNvSpPr/>
          <p:nvPr/>
        </p:nvSpPr>
        <p:spPr>
          <a:xfrm>
            <a:off x="752336" y="2835503"/>
            <a:ext cx="21989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Quick and Easy Meeting Join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Ability to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quickly and easily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join a meeting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23FEC7-D75A-489D-9FD1-7E9AAACE9A56}"/>
              </a:ext>
            </a:extLst>
          </p:cNvPr>
          <p:cNvSpPr/>
          <p:nvPr/>
        </p:nvSpPr>
        <p:spPr>
          <a:xfrm>
            <a:off x="3504482" y="2835503"/>
            <a:ext cx="21118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The Dolby Difference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The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best audio quality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in the industry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5F593BD-3992-4BC9-9659-62D9E36F36DA}"/>
              </a:ext>
            </a:extLst>
          </p:cNvPr>
          <p:cNvSpPr/>
          <p:nvPr/>
        </p:nvSpPr>
        <p:spPr>
          <a:xfrm>
            <a:off x="6215709" y="2835503"/>
            <a:ext cx="23832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  <a:sym typeface="Arial"/>
              </a:rPr>
              <a:t>Zero Download Browser Support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BlueJeans WebRTC support and join flow across 6 browsers enables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Frictionless meetings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= success with external participants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CB03BA7-E811-49EE-A0B2-954332108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425" y="1885173"/>
            <a:ext cx="653111" cy="832717"/>
          </a:xfrm>
          <a:prstGeom prst="rect">
            <a:avLst/>
          </a:prstGeom>
        </p:spPr>
      </p:pic>
      <p:pic>
        <p:nvPicPr>
          <p:cNvPr id="1026" name="Picture 2" descr="Audio Icon Icons - Download Free Vector Icons | Noun Project">
            <a:extLst>
              <a:ext uri="{FF2B5EF4-FFF2-40B4-BE49-F238E27FC236}">
                <a16:creationId xmlns:a16="http://schemas.microsoft.com/office/drawing/2014/main" id="{9CB5112D-6448-4BB5-A471-D0FF7AF04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252" y="1823523"/>
            <a:ext cx="950330" cy="95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4A57979-BB69-4D36-8106-3736D9A71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2001" y="1882172"/>
            <a:ext cx="1416611" cy="833031"/>
          </a:xfrm>
          <a:prstGeom prst="rect">
            <a:avLst/>
          </a:prstGeom>
        </p:spPr>
      </p:pic>
      <p:pic>
        <p:nvPicPr>
          <p:cNvPr id="20" name="Picture 19" descr="A picture containing clipart&#10;&#10;Description automatically generated">
            <a:extLst>
              <a:ext uri="{FF2B5EF4-FFF2-40B4-BE49-F238E27FC236}">
                <a16:creationId xmlns:a16="http://schemas.microsoft.com/office/drawing/2014/main" id="{654F909E-B11D-49D3-806D-40D6465994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9465" y="1910871"/>
            <a:ext cx="1126671" cy="8629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375191F-8576-41BD-A3E1-51D328E2F45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45407" y="2061589"/>
            <a:ext cx="473530" cy="444539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7FAC1E5-164B-4C23-832B-572F4ED36BBA}"/>
              </a:ext>
            </a:extLst>
          </p:cNvPr>
          <p:cNvCxnSpPr>
            <a:cxnSpLocks/>
          </p:cNvCxnSpPr>
          <p:nvPr/>
        </p:nvCxnSpPr>
        <p:spPr>
          <a:xfrm>
            <a:off x="3123479" y="1393371"/>
            <a:ext cx="0" cy="437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2E6DAF-B708-4F7C-997A-ABA4D2411C59}"/>
              </a:ext>
            </a:extLst>
          </p:cNvPr>
          <p:cNvCxnSpPr>
            <a:cxnSpLocks/>
          </p:cNvCxnSpPr>
          <p:nvPr/>
        </p:nvCxnSpPr>
        <p:spPr>
          <a:xfrm>
            <a:off x="5980979" y="1393371"/>
            <a:ext cx="0" cy="437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ACFB074-EB27-4ACB-B6C4-B841FE48E15A}"/>
              </a:ext>
            </a:extLst>
          </p:cNvPr>
          <p:cNvCxnSpPr>
            <a:cxnSpLocks/>
          </p:cNvCxnSpPr>
          <p:nvPr/>
        </p:nvCxnSpPr>
        <p:spPr>
          <a:xfrm>
            <a:off x="8838479" y="1393371"/>
            <a:ext cx="0" cy="437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829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750FC9E-6343-47B3-8D4E-A164FEF27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BlueJeans Events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6B859-7D70-4931-9C4A-2502A710D7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US" i="1" dirty="0"/>
              <a:t>BlueJeans Events helps enterprises securely host, manage, and livestream interactive video, web, and audio events for large audiences up to 50,000 attendees in a single call.</a:t>
            </a:r>
            <a:endParaRPr lang="en-US" dirty="0"/>
          </a:p>
          <a:p>
            <a:pPr>
              <a:lnSpc>
                <a:spcPct val="110000"/>
              </a:lnSpc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9F2AC0-2D53-4AF6-9A77-FF05DFC06E61}"/>
              </a:ext>
            </a:extLst>
          </p:cNvPr>
          <p:cNvSpPr/>
          <p:nvPr/>
        </p:nvSpPr>
        <p:spPr>
          <a:xfrm>
            <a:off x="1440997" y="2603161"/>
            <a:ext cx="3217335" cy="802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Problem-Solving Technology </a:t>
            </a:r>
            <a:endParaRPr kumimoji="0" lang="en-US" sz="2400" b="1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928D733-DDF8-4778-AC7A-BFCB20C954A3}"/>
              </a:ext>
            </a:extLst>
          </p:cNvPr>
          <p:cNvCxnSpPr>
            <a:cxnSpLocks/>
          </p:cNvCxnSpPr>
          <p:nvPr/>
        </p:nvCxnSpPr>
        <p:spPr>
          <a:xfrm>
            <a:off x="2001393" y="3593973"/>
            <a:ext cx="20718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D9091FDD-6997-4A78-BB47-5EDCC77EB72B}"/>
              </a:ext>
            </a:extLst>
          </p:cNvPr>
          <p:cNvSpPr/>
          <p:nvPr/>
        </p:nvSpPr>
        <p:spPr>
          <a:xfrm>
            <a:off x="1428630" y="3896177"/>
            <a:ext cx="3217335" cy="1611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377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Town Halls </a:t>
            </a:r>
          </a:p>
          <a:p>
            <a:pPr marL="0" marR="0" lvl="0" indent="0" algn="ctr" defTabSz="914377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Trainings </a:t>
            </a:r>
          </a:p>
          <a:p>
            <a:pPr marL="0" marR="0" lvl="0" indent="0" algn="ctr" defTabSz="914377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Webinars</a:t>
            </a:r>
          </a:p>
          <a:p>
            <a:pPr marL="0" marR="0" lvl="0" indent="0" algn="ctr" defTabSz="914377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Live Streaming</a:t>
            </a:r>
          </a:p>
        </p:txBody>
      </p:sp>
      <p:pic>
        <p:nvPicPr>
          <p:cNvPr id="10" name="Shape 332" descr="A close up of a sign&#10;&#10;Description generated with high confidence">
            <a:extLst>
              <a:ext uri="{FF2B5EF4-FFF2-40B4-BE49-F238E27FC236}">
                <a16:creationId xmlns:a16="http://schemas.microsoft.com/office/drawing/2014/main" id="{88943F28-5321-48E2-9D7A-E3193AA8DF0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5431" y="3601019"/>
            <a:ext cx="1215868" cy="112461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7E003F0-C132-4697-81EC-D397E40CDBFC}"/>
              </a:ext>
            </a:extLst>
          </p:cNvPr>
          <p:cNvSpPr txBox="1"/>
          <p:nvPr/>
        </p:nvSpPr>
        <p:spPr>
          <a:xfrm>
            <a:off x="7510423" y="3015578"/>
            <a:ext cx="973213" cy="43781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Attendee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Experience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9D9E3F-7B88-4B06-A67D-EC9F5FE7781A}"/>
              </a:ext>
            </a:extLst>
          </p:cNvPr>
          <p:cNvSpPr txBox="1"/>
          <p:nvPr/>
        </p:nvSpPr>
        <p:spPr>
          <a:xfrm>
            <a:off x="7589465" y="4791897"/>
            <a:ext cx="825170" cy="29796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Admin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Controls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39D0977-8285-427D-9570-F239B965ABAD}"/>
              </a:ext>
            </a:extLst>
          </p:cNvPr>
          <p:cNvSpPr/>
          <p:nvPr/>
        </p:nvSpPr>
        <p:spPr>
          <a:xfrm>
            <a:off x="6471309" y="2587660"/>
            <a:ext cx="3045991" cy="3045991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9EEA36-5806-49F5-89FB-585A2D1C35D4}"/>
              </a:ext>
            </a:extLst>
          </p:cNvPr>
          <p:cNvSpPr txBox="1"/>
          <p:nvPr/>
        </p:nvSpPr>
        <p:spPr>
          <a:xfrm>
            <a:off x="7365110" y="1917715"/>
            <a:ext cx="1280160" cy="9144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Video 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Interactivity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8BFEA4-4D30-41A6-91F9-2FEB6217F799}"/>
              </a:ext>
            </a:extLst>
          </p:cNvPr>
          <p:cNvSpPr txBox="1"/>
          <p:nvPr/>
        </p:nvSpPr>
        <p:spPr>
          <a:xfrm>
            <a:off x="9128608" y="3453395"/>
            <a:ext cx="1280160" cy="100584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Download 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7B0AC3-F50A-41F6-BB44-B3E326DEB750}"/>
              </a:ext>
            </a:extLst>
          </p:cNvPr>
          <p:cNvSpPr txBox="1"/>
          <p:nvPr/>
        </p:nvSpPr>
        <p:spPr>
          <a:xfrm>
            <a:off x="8682874" y="5089861"/>
            <a:ext cx="1280160" cy="100584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Granular Security 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Controls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A1263-282E-495B-80F0-A948EAFEC0D6}"/>
              </a:ext>
            </a:extLst>
          </p:cNvPr>
          <p:cNvSpPr txBox="1"/>
          <p:nvPr/>
        </p:nvSpPr>
        <p:spPr>
          <a:xfrm>
            <a:off x="6051668" y="5089861"/>
            <a:ext cx="1280160" cy="100584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lnSpc>
                <a:spcPct val="85000"/>
              </a:lnSpc>
              <a:defRPr sz="1400" b="1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Moderator Control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4A70B53-A253-4786-90A0-C697CF9E2B36}"/>
              </a:ext>
            </a:extLst>
          </p:cNvPr>
          <p:cNvSpPr txBox="1"/>
          <p:nvPr/>
        </p:nvSpPr>
        <p:spPr>
          <a:xfrm>
            <a:off x="5610162" y="3453395"/>
            <a:ext cx="1280160" cy="100584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Join from conference rooms, desktop or mobile</a:t>
            </a:r>
          </a:p>
        </p:txBody>
      </p:sp>
    </p:spTree>
    <p:extLst>
      <p:ext uri="{BB962C8B-B14F-4D97-AF65-F5344CB8AC3E}">
        <p14:creationId xmlns:p14="http://schemas.microsoft.com/office/powerpoint/2010/main" val="670303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04974-4661-40DD-B57C-9C655AA95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Why </a:t>
            </a:r>
            <a:r>
              <a:rPr lang="en-US" sz="3200" dirty="0" err="1">
                <a:solidFill>
                  <a:schemeClr val="tx1"/>
                </a:solidFill>
              </a:rPr>
              <a:t>BlueJeans</a:t>
            </a:r>
            <a:r>
              <a:rPr lang="en-US" sz="3200" dirty="0">
                <a:solidFill>
                  <a:schemeClr val="tx1"/>
                </a:solidFill>
              </a:rPr>
              <a:t> Events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AAA357-7F47-47F7-87BF-FD7375499F1E}"/>
              </a:ext>
            </a:extLst>
          </p:cNvPr>
          <p:cNvSpPr/>
          <p:nvPr/>
        </p:nvSpPr>
        <p:spPr>
          <a:xfrm>
            <a:off x="674832" y="1168178"/>
            <a:ext cx="5203454" cy="646331"/>
          </a:xfrm>
          <a:prstGeom prst="rect">
            <a:avLst/>
          </a:prstGeom>
          <a:solidFill>
            <a:schemeClr val="tx1"/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Competing Against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Web Conferencing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62A8BC-A218-4540-84FC-615EF0FD866D}"/>
              </a:ext>
            </a:extLst>
          </p:cNvPr>
          <p:cNvSpPr/>
          <p:nvPr/>
        </p:nvSpPr>
        <p:spPr>
          <a:xfrm>
            <a:off x="816429" y="1948935"/>
            <a:ext cx="3516084" cy="359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Download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Capacity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(up to 50k attendees)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Moderator Dashboard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Restricted Events | SSO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Command Center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Event Assist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Peer-to-Peer &amp; Accelerator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Room System Connectors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F383D9-B5B6-41FC-8AE2-16DA621F3A17}"/>
              </a:ext>
            </a:extLst>
          </p:cNvPr>
          <p:cNvSpPr/>
          <p:nvPr/>
        </p:nvSpPr>
        <p:spPr>
          <a:xfrm>
            <a:off x="6019800" y="1168178"/>
            <a:ext cx="520345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Competing Against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Streaming Services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A7B242C-25BF-46D6-BA26-EFCF8F8D983F}"/>
              </a:ext>
            </a:extLst>
          </p:cNvPr>
          <p:cNvSpPr/>
          <p:nvPr/>
        </p:nvSpPr>
        <p:spPr>
          <a:xfrm>
            <a:off x="6139542" y="1959821"/>
            <a:ext cx="3416688" cy="359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Moderator Dashboard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Peer-to-Peer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Accelerator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Room System Connectors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Multi-Point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(Panel, Discussion)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Features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Embedded BlueJeans Player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4DC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Extensive Branding Options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5293D1-62EC-49EA-B832-060532830746}"/>
              </a:ext>
            </a:extLst>
          </p:cNvPr>
          <p:cNvSpPr/>
          <p:nvPr/>
        </p:nvSpPr>
        <p:spPr>
          <a:xfrm>
            <a:off x="674832" y="1168178"/>
            <a:ext cx="5203454" cy="50149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C8A73F-A8CA-4999-AD73-0C6C53CF120C}"/>
              </a:ext>
            </a:extLst>
          </p:cNvPr>
          <p:cNvSpPr/>
          <p:nvPr/>
        </p:nvSpPr>
        <p:spPr>
          <a:xfrm>
            <a:off x="6019800" y="1168178"/>
            <a:ext cx="5203454" cy="50149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DF8BF10-9DA7-433A-8A65-236873C32F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456" y="5043492"/>
            <a:ext cx="1424873" cy="79820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  <a:effectLst>
            <a:outerShdw blurRad="101600" dist="63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889B1E1E-E345-41CC-B46F-43D250D72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auto">
          <a:xfrm>
            <a:off x="4167281" y="2796432"/>
            <a:ext cx="1386322" cy="82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378CA3-CC27-49DC-9C05-49663E8CDE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350" t="24175" r="15852" b="19170"/>
          <a:stretch/>
        </p:blipFill>
        <p:spPr>
          <a:xfrm>
            <a:off x="4035299" y="3981753"/>
            <a:ext cx="1529188" cy="74685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5E3F103-42F2-4C92-AEC7-C69A403A79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3481" y="1948935"/>
            <a:ext cx="1122527" cy="6600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24E191-F087-4473-A793-C14A8B1ED5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048" t="15924"/>
          <a:stretch/>
        </p:blipFill>
        <p:spPr>
          <a:xfrm>
            <a:off x="9466138" y="4312014"/>
            <a:ext cx="666243" cy="61697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453D5CD-1712-4445-BD71-FCB426B333BE}"/>
              </a:ext>
            </a:extLst>
          </p:cNvPr>
          <p:cNvSpPr txBox="1"/>
          <p:nvPr/>
        </p:nvSpPr>
        <p:spPr>
          <a:xfrm>
            <a:off x="10261414" y="4212753"/>
            <a:ext cx="915177" cy="8339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mbria" panose="02040503050406030204" pitchFamily="18" charset="0"/>
                <a:cs typeface="+mn-cs"/>
              </a:rPr>
              <a:t>Q&amp;A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mbria" panose="02040503050406030204" pitchFamily="18" charset="0"/>
                <a:cs typeface="+mn-cs"/>
              </a:rPr>
              <a:t>Event Chat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mbria" panose="02040503050406030204" pitchFamily="18" charset="0"/>
                <a:cs typeface="+mn-cs"/>
              </a:rPr>
              <a:t>Polling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mbria" panose="02040503050406030204" pitchFamily="18" charset="0"/>
                <a:cs typeface="+mn-cs"/>
              </a:rPr>
              <a:t>Hand Raising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mbria" panose="02040503050406030204" pitchFamily="18" charset="0"/>
              <a:cs typeface="+mn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05D2BA5-6C4B-42F4-B82D-78DA4688CFA6}"/>
              </a:ext>
            </a:extLst>
          </p:cNvPr>
          <p:cNvCxnSpPr>
            <a:cxnSpLocks/>
          </p:cNvCxnSpPr>
          <p:nvPr/>
        </p:nvCxnSpPr>
        <p:spPr>
          <a:xfrm flipV="1">
            <a:off x="9998627" y="4299077"/>
            <a:ext cx="182880" cy="14812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69E8D3-9DE6-46D5-9D1C-DC083153A516}"/>
              </a:ext>
            </a:extLst>
          </p:cNvPr>
          <p:cNvCxnSpPr>
            <a:cxnSpLocks/>
          </p:cNvCxnSpPr>
          <p:nvPr/>
        </p:nvCxnSpPr>
        <p:spPr>
          <a:xfrm flipV="1">
            <a:off x="10008072" y="4492476"/>
            <a:ext cx="182880" cy="758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967B93E-8800-4346-B97A-820027A3DB5C}"/>
              </a:ext>
            </a:extLst>
          </p:cNvPr>
          <p:cNvCxnSpPr>
            <a:cxnSpLocks/>
          </p:cNvCxnSpPr>
          <p:nvPr/>
        </p:nvCxnSpPr>
        <p:spPr>
          <a:xfrm>
            <a:off x="10018961" y="4666222"/>
            <a:ext cx="182880" cy="2332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26C5BC-26E9-42F8-9654-45B766BECC8A}"/>
              </a:ext>
            </a:extLst>
          </p:cNvPr>
          <p:cNvCxnSpPr>
            <a:cxnSpLocks/>
          </p:cNvCxnSpPr>
          <p:nvPr/>
        </p:nvCxnSpPr>
        <p:spPr>
          <a:xfrm>
            <a:off x="9986299" y="4831286"/>
            <a:ext cx="182880" cy="51078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42FFD22-FEBB-402E-A621-A096018195A3}"/>
              </a:ext>
            </a:extLst>
          </p:cNvPr>
          <p:cNvGrpSpPr/>
          <p:nvPr/>
        </p:nvGrpSpPr>
        <p:grpSpPr>
          <a:xfrm>
            <a:off x="9324710" y="3171562"/>
            <a:ext cx="1724201" cy="607170"/>
            <a:chOff x="1179216" y="3299848"/>
            <a:chExt cx="2265000" cy="797611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428F8D4-9BED-48AC-8C72-2BD24DAC69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17402" y="3609582"/>
              <a:ext cx="213488" cy="14780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7B5C81D-C987-476D-8E7D-6FA66D02E9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94905" y="3299848"/>
              <a:ext cx="213488" cy="14780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66CC462-5CFF-4DE7-9B52-56F3ECD2F5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04774" y="3924673"/>
              <a:ext cx="213488" cy="14780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2BF17F0-5AE0-4C8A-99C2-5B8B573809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30728" y="3619853"/>
              <a:ext cx="213488" cy="147800"/>
            </a:xfrm>
            <a:prstGeom prst="rect">
              <a:avLst/>
            </a:prstGeom>
          </p:spPr>
        </p:pic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5969FE4-BD4A-4E72-8816-16DF1E49EB36}"/>
                </a:ext>
              </a:extLst>
            </p:cNvPr>
            <p:cNvCxnSpPr>
              <a:cxnSpLocks/>
            </p:cNvCxnSpPr>
            <p:nvPr/>
          </p:nvCxnSpPr>
          <p:spPr>
            <a:xfrm>
              <a:off x="3017270" y="3447648"/>
              <a:ext cx="9869" cy="477025"/>
            </a:xfrm>
            <a:prstGeom prst="straightConnector1">
              <a:avLst/>
            </a:prstGeom>
            <a:ln w="19050">
              <a:solidFill>
                <a:schemeClr val="accent5">
                  <a:lumMod val="9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F5F2A3A7-DA59-497B-832F-8972C3CF8A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2125" y="3426977"/>
              <a:ext cx="206357" cy="212691"/>
            </a:xfrm>
            <a:prstGeom prst="straightConnector1">
              <a:avLst/>
            </a:prstGeom>
            <a:ln w="19050">
              <a:solidFill>
                <a:schemeClr val="accent5">
                  <a:lumMod val="9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7298724-390A-4E50-8A88-AFDE44F0CB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3422" y="3734357"/>
              <a:ext cx="223057" cy="212789"/>
            </a:xfrm>
            <a:prstGeom prst="straightConnector1">
              <a:avLst/>
            </a:prstGeom>
            <a:ln w="19050">
              <a:solidFill>
                <a:schemeClr val="accent5">
                  <a:lumMod val="9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FA3318EB-2026-4AAE-B3AF-479427A9BC74}"/>
                </a:ext>
              </a:extLst>
            </p:cNvPr>
            <p:cNvCxnSpPr>
              <a:cxnSpLocks/>
            </p:cNvCxnSpPr>
            <p:nvPr/>
          </p:nvCxnSpPr>
          <p:spPr>
            <a:xfrm>
              <a:off x="3091546" y="3442115"/>
              <a:ext cx="205847" cy="198392"/>
            </a:xfrm>
            <a:prstGeom prst="straightConnector1">
              <a:avLst/>
            </a:prstGeom>
            <a:ln w="19050">
              <a:solidFill>
                <a:schemeClr val="accent5">
                  <a:lumMod val="9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860E01A2-D40B-4098-A5C8-1D281BDC5D8A}"/>
                </a:ext>
              </a:extLst>
            </p:cNvPr>
            <p:cNvCxnSpPr>
              <a:cxnSpLocks/>
            </p:cNvCxnSpPr>
            <p:nvPr/>
          </p:nvCxnSpPr>
          <p:spPr>
            <a:xfrm>
              <a:off x="2747087" y="3746473"/>
              <a:ext cx="205847" cy="198392"/>
            </a:xfrm>
            <a:prstGeom prst="straightConnector1">
              <a:avLst/>
            </a:prstGeom>
            <a:ln w="19050">
              <a:solidFill>
                <a:schemeClr val="accent5">
                  <a:lumMod val="9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25C9C1D6-911C-443A-B845-5A4522520E6F}"/>
                </a:ext>
              </a:extLst>
            </p:cNvPr>
            <p:cNvSpPr/>
            <p:nvPr/>
          </p:nvSpPr>
          <p:spPr>
            <a:xfrm rot="15941816">
              <a:off x="2652335" y="3269301"/>
              <a:ext cx="612626" cy="816920"/>
            </a:xfrm>
            <a:prstGeom prst="arc">
              <a:avLst>
                <a:gd name="adj1" fmla="val 16200000"/>
                <a:gd name="adj2" fmla="val 75152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Arc 39">
              <a:extLst>
                <a:ext uri="{FF2B5EF4-FFF2-40B4-BE49-F238E27FC236}">
                  <a16:creationId xmlns:a16="http://schemas.microsoft.com/office/drawing/2014/main" id="{FDA83353-A5A1-419C-9539-00327002CCCA}"/>
                </a:ext>
              </a:extLst>
            </p:cNvPr>
            <p:cNvSpPr/>
            <p:nvPr/>
          </p:nvSpPr>
          <p:spPr>
            <a:xfrm rot="16200000">
              <a:off x="2651554" y="3287234"/>
              <a:ext cx="612626" cy="816920"/>
            </a:xfrm>
            <a:prstGeom prst="arc">
              <a:avLst>
                <a:gd name="adj1" fmla="val 10823719"/>
                <a:gd name="adj2" fmla="val 16239035"/>
              </a:avLst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EB5DAFB-C2FE-41DA-BDF0-566C93683E75}"/>
                </a:ext>
              </a:extLst>
            </p:cNvPr>
            <p:cNvSpPr/>
            <p:nvPr/>
          </p:nvSpPr>
          <p:spPr>
            <a:xfrm>
              <a:off x="2086181" y="3676632"/>
              <a:ext cx="553955" cy="3664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D331A6B8-DC0A-43AC-8744-9782809422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79216" y="3394501"/>
              <a:ext cx="1049719" cy="702958"/>
            </a:xfrm>
            <a:prstGeom prst="rect">
              <a:avLst/>
            </a:prstGeom>
          </p:spPr>
        </p:pic>
      </p:grpSp>
      <p:pic>
        <p:nvPicPr>
          <p:cNvPr id="44" name="Picture 2">
            <a:extLst>
              <a:ext uri="{FF2B5EF4-FFF2-40B4-BE49-F238E27FC236}">
                <a16:creationId xmlns:a16="http://schemas.microsoft.com/office/drawing/2014/main" id="{37A72DF4-4741-4F6B-A473-BA3E539E88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auto">
          <a:xfrm>
            <a:off x="9423665" y="1924540"/>
            <a:ext cx="1386322" cy="82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42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 1665">
            <a:extLst>
              <a:ext uri="{FF2B5EF4-FFF2-40B4-BE49-F238E27FC236}">
                <a16:creationId xmlns:a16="http://schemas.microsoft.com/office/drawing/2014/main" id="{0F5876A8-485C-0049-8307-9D9C419CBC2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16477" y="4399447"/>
            <a:ext cx="3311204" cy="124997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9E74126-A79E-6B4E-B31A-52599210D82A}"/>
              </a:ext>
            </a:extLst>
          </p:cNvPr>
          <p:cNvSpPr/>
          <p:nvPr/>
        </p:nvSpPr>
        <p:spPr>
          <a:xfrm>
            <a:off x="7234164" y="1924785"/>
            <a:ext cx="3670127" cy="3582444"/>
          </a:xfrm>
          <a:prstGeom prst="ellipse">
            <a:avLst/>
          </a:prstGeom>
          <a:solidFill>
            <a:srgbClr val="575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00090F-A178-754D-8FE1-47C46287790D}"/>
              </a:ext>
            </a:extLst>
          </p:cNvPr>
          <p:cNvSpPr txBox="1"/>
          <p:nvPr/>
        </p:nvSpPr>
        <p:spPr>
          <a:xfrm>
            <a:off x="7981274" y="3313319"/>
            <a:ext cx="2694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IM &amp; Presence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Calendaring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Internal Meetings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Email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Productivity Tools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FF80D49-3C65-DF4D-B4BE-8A39D4935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464" y="2791636"/>
            <a:ext cx="1714057" cy="393977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1413699F-8F33-E847-96DE-3EF4A44B375C}"/>
              </a:ext>
            </a:extLst>
          </p:cNvPr>
          <p:cNvSpPr/>
          <p:nvPr/>
        </p:nvSpPr>
        <p:spPr>
          <a:xfrm>
            <a:off x="6840974" y="4596031"/>
            <a:ext cx="1574699" cy="1542563"/>
          </a:xfrm>
          <a:prstGeom prst="ellipse">
            <a:avLst/>
          </a:prstGeom>
          <a:solidFill>
            <a:schemeClr val="accent1">
              <a:lumMod val="75000"/>
              <a:alpha val="71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8043EB-5FA0-6844-A118-C384811A7010}"/>
              </a:ext>
            </a:extLst>
          </p:cNvPr>
          <p:cNvSpPr txBox="1"/>
          <p:nvPr/>
        </p:nvSpPr>
        <p:spPr>
          <a:xfrm>
            <a:off x="6865898" y="4680535"/>
            <a:ext cx="15532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External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Meetings with WebRTC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67B3735-5D68-674C-97B6-F2CB34529FF3}"/>
              </a:ext>
            </a:extLst>
          </p:cNvPr>
          <p:cNvSpPr/>
          <p:nvPr/>
        </p:nvSpPr>
        <p:spPr>
          <a:xfrm>
            <a:off x="8219973" y="993449"/>
            <a:ext cx="1574699" cy="1542563"/>
          </a:xfrm>
          <a:prstGeom prst="ellipse">
            <a:avLst/>
          </a:prstGeom>
          <a:solidFill>
            <a:schemeClr val="accent1">
              <a:lumMod val="75000"/>
              <a:alpha val="71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4053350-E526-374C-9F0A-953E78C0AA9A}"/>
              </a:ext>
            </a:extLst>
          </p:cNvPr>
          <p:cNvSpPr/>
          <p:nvPr/>
        </p:nvSpPr>
        <p:spPr>
          <a:xfrm>
            <a:off x="6310373" y="2229979"/>
            <a:ext cx="1574699" cy="1542563"/>
          </a:xfrm>
          <a:prstGeom prst="ellipse">
            <a:avLst/>
          </a:prstGeom>
          <a:solidFill>
            <a:schemeClr val="accent1">
              <a:lumMod val="75000"/>
              <a:alpha val="71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C52316-EE7D-8B42-975D-0A2F40369A00}"/>
              </a:ext>
            </a:extLst>
          </p:cNvPr>
          <p:cNvSpPr txBox="1"/>
          <p:nvPr/>
        </p:nvSpPr>
        <p:spPr>
          <a:xfrm>
            <a:off x="6399418" y="2387008"/>
            <a:ext cx="140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Interactive Training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1717441-67B8-5748-9869-66CE5052303D}"/>
              </a:ext>
            </a:extLst>
          </p:cNvPr>
          <p:cNvSpPr/>
          <p:nvPr/>
        </p:nvSpPr>
        <p:spPr>
          <a:xfrm>
            <a:off x="9608841" y="4596031"/>
            <a:ext cx="1574699" cy="1542563"/>
          </a:xfrm>
          <a:prstGeom prst="ellipse">
            <a:avLst/>
          </a:prstGeom>
          <a:solidFill>
            <a:schemeClr val="accent1">
              <a:lumMod val="75000"/>
              <a:alpha val="71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2B850F-DFF1-1D4D-A6B5-789C6EB1E4D9}"/>
              </a:ext>
            </a:extLst>
          </p:cNvPr>
          <p:cNvSpPr txBox="1"/>
          <p:nvPr/>
        </p:nvSpPr>
        <p:spPr>
          <a:xfrm>
            <a:off x="9754664" y="4655101"/>
            <a:ext cx="12998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High Production Value Events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3EE04ED-89DA-224F-BEA3-371149514D26}"/>
              </a:ext>
            </a:extLst>
          </p:cNvPr>
          <p:cNvSpPr/>
          <p:nvPr/>
        </p:nvSpPr>
        <p:spPr>
          <a:xfrm>
            <a:off x="10256566" y="2229979"/>
            <a:ext cx="1574699" cy="1542563"/>
          </a:xfrm>
          <a:prstGeom prst="ellipse">
            <a:avLst/>
          </a:prstGeom>
          <a:solidFill>
            <a:schemeClr val="accent1">
              <a:lumMod val="75000"/>
              <a:alpha val="71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90E74F-8C19-F542-98EA-4C14A2A4806D}"/>
              </a:ext>
            </a:extLst>
          </p:cNvPr>
          <p:cNvSpPr txBox="1"/>
          <p:nvPr/>
        </p:nvSpPr>
        <p:spPr>
          <a:xfrm>
            <a:off x="8333984" y="1079956"/>
            <a:ext cx="13547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Business Continuity</a:t>
            </a:r>
          </a:p>
        </p:txBody>
      </p:sp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CCD4163B-A080-4A46-A919-DE09BE9278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4653" y="5419199"/>
            <a:ext cx="570419" cy="521527"/>
          </a:xfrm>
          <a:prstGeom prst="rect">
            <a:avLst/>
          </a:prstGeom>
        </p:spPr>
      </p:pic>
      <p:pic>
        <p:nvPicPr>
          <p:cNvPr id="30" name="Picture 29" descr="A drawing of a face&#10;&#10;Description automatically generated">
            <a:extLst>
              <a:ext uri="{FF2B5EF4-FFF2-40B4-BE49-F238E27FC236}">
                <a16:creationId xmlns:a16="http://schemas.microsoft.com/office/drawing/2014/main" id="{13DF7691-2218-E04D-BD6E-9E6A13181F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3528" y="2924746"/>
            <a:ext cx="720655" cy="564637"/>
          </a:xfrm>
          <a:prstGeom prst="rect">
            <a:avLst/>
          </a:prstGeom>
        </p:spPr>
      </p:pic>
      <p:sp>
        <p:nvSpPr>
          <p:cNvPr id="32" name="Shape 1666">
            <a:extLst>
              <a:ext uri="{FF2B5EF4-FFF2-40B4-BE49-F238E27FC236}">
                <a16:creationId xmlns:a16="http://schemas.microsoft.com/office/drawing/2014/main" id="{8B3F842E-AF51-B941-9C23-17ACC7C2E7E5}"/>
              </a:ext>
            </a:extLst>
          </p:cNvPr>
          <p:cNvSpPr/>
          <p:nvPr/>
        </p:nvSpPr>
        <p:spPr>
          <a:xfrm>
            <a:off x="786322" y="2020069"/>
            <a:ext cx="4171515" cy="3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8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Helvetica" pitchFamily="2" charset="0"/>
                <a:ea typeface="+mn-ea"/>
                <a:cs typeface="Arial"/>
                <a:sym typeface="Arial"/>
              </a:rPr>
              <a:t>BlueJeans complements Microsoft Teams and Office 365 across multiple communications scenarios.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Helvetica" pitchFamily="2" charset="0"/>
              <a:ea typeface="+mn-ea"/>
              <a:cs typeface="Arial"/>
              <a:sym typeface="Arial"/>
            </a:endParaRPr>
          </a:p>
        </p:txBody>
      </p:sp>
      <p:pic>
        <p:nvPicPr>
          <p:cNvPr id="33" name="Picture 32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81BC67-43A1-BA4B-8987-A01B6DE6EC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37637" y="5441994"/>
            <a:ext cx="538448" cy="509079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B1CF81FA-7B1C-C943-BD41-2CF0F9D55D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6231" y="1635343"/>
            <a:ext cx="712283" cy="7060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F180DBD-0E92-D541-AFE4-A23B0D60D10F}"/>
              </a:ext>
            </a:extLst>
          </p:cNvPr>
          <p:cNvSpPr txBox="1"/>
          <p:nvPr/>
        </p:nvSpPr>
        <p:spPr>
          <a:xfrm>
            <a:off x="10288885" y="2350572"/>
            <a:ext cx="1553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Room Interoperability</a:t>
            </a:r>
          </a:p>
        </p:txBody>
      </p:sp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F77D167E-C179-DE4C-82E0-3B45E79E16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24303" y="2937385"/>
            <a:ext cx="707440" cy="61183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6F4BC90-3939-4CB9-BE5B-DD205A3F3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Complementing the Microsoft Ecosystem</a:t>
            </a:r>
          </a:p>
        </p:txBody>
      </p:sp>
    </p:spTree>
    <p:extLst>
      <p:ext uri="{BB962C8B-B14F-4D97-AF65-F5344CB8AC3E}">
        <p14:creationId xmlns:p14="http://schemas.microsoft.com/office/powerpoint/2010/main" val="1734659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750FC9E-6343-47B3-8D4E-A164FEF27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Why BlueJeans Gateway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9BC059-679D-4E70-9CA0-FC30483121DE}"/>
              </a:ext>
            </a:extLst>
          </p:cNvPr>
          <p:cNvSpPr/>
          <p:nvPr/>
        </p:nvSpPr>
        <p:spPr>
          <a:xfrm>
            <a:off x="679244" y="4349117"/>
            <a:ext cx="3422467" cy="1221689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All-inclusive SaaS model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Up and running in 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4 steps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847D1D-5E17-41D8-B4B7-3A5A48108B97}"/>
              </a:ext>
            </a:extLst>
          </p:cNvPr>
          <p:cNvSpPr/>
          <p:nvPr/>
        </p:nvSpPr>
        <p:spPr>
          <a:xfrm>
            <a:off x="4113834" y="4349119"/>
            <a:ext cx="3867421" cy="1221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Simple to scale and manage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Forward-thinking technology with no additional investment or downtime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020E72-3BFA-4496-A203-ACD160FEF928}"/>
              </a:ext>
            </a:extLst>
          </p:cNvPr>
          <p:cNvSpPr/>
          <p:nvPr/>
        </p:nvSpPr>
        <p:spPr>
          <a:xfrm>
            <a:off x="8090115" y="4349116"/>
            <a:ext cx="3544477" cy="1549936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Native one-touch join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4DC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Supports widest array of rooms systems without additional licenses</a:t>
            </a:r>
          </a:p>
        </p:txBody>
      </p:sp>
      <p:pic>
        <p:nvPicPr>
          <p:cNvPr id="7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4220083F-DBE4-4FAD-AA57-C51C9C1B65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7632" y="1771335"/>
            <a:ext cx="3005073" cy="771795"/>
          </a:xfrm>
          <a:prstGeom prst="rect">
            <a:avLst/>
          </a:prstGeom>
        </p:spPr>
      </p:pic>
      <p:sp>
        <p:nvSpPr>
          <p:cNvPr id="8" name="Pentagon 11">
            <a:extLst>
              <a:ext uri="{FF2B5EF4-FFF2-40B4-BE49-F238E27FC236}">
                <a16:creationId xmlns:a16="http://schemas.microsoft.com/office/drawing/2014/main" id="{139C585E-98B7-4E5B-A01D-0D6180F81FAA}"/>
              </a:ext>
            </a:extLst>
          </p:cNvPr>
          <p:cNvSpPr/>
          <p:nvPr/>
        </p:nvSpPr>
        <p:spPr>
          <a:xfrm>
            <a:off x="485455" y="3585792"/>
            <a:ext cx="11386100" cy="477421"/>
          </a:xfrm>
          <a:prstGeom prst="homePlate">
            <a:avLst>
              <a:gd name="adj" fmla="val 82502"/>
            </a:avLst>
          </a:prstGeom>
          <a:solidFill>
            <a:srgbClr val="0036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Most Cost Effective</a:t>
            </a:r>
          </a:p>
        </p:txBody>
      </p:sp>
      <p:sp>
        <p:nvSpPr>
          <p:cNvPr id="9" name="Chevron 2">
            <a:extLst>
              <a:ext uri="{FF2B5EF4-FFF2-40B4-BE49-F238E27FC236}">
                <a16:creationId xmlns:a16="http://schemas.microsoft.com/office/drawing/2014/main" id="{005F684C-9767-474E-9E53-29BB1DF6CA00}"/>
              </a:ext>
            </a:extLst>
          </p:cNvPr>
          <p:cNvSpPr/>
          <p:nvPr/>
        </p:nvSpPr>
        <p:spPr>
          <a:xfrm>
            <a:off x="4101711" y="2642829"/>
            <a:ext cx="3988404" cy="813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Easy to Manage</a:t>
            </a:r>
          </a:p>
        </p:txBody>
      </p:sp>
      <p:sp>
        <p:nvSpPr>
          <p:cNvPr id="10" name="Pentagon 7">
            <a:extLst>
              <a:ext uri="{FF2B5EF4-FFF2-40B4-BE49-F238E27FC236}">
                <a16:creationId xmlns:a16="http://schemas.microsoft.com/office/drawing/2014/main" id="{CC466C93-BD50-4207-8244-6B8E5A13ADB6}"/>
              </a:ext>
            </a:extLst>
          </p:cNvPr>
          <p:cNvSpPr/>
          <p:nvPr/>
        </p:nvSpPr>
        <p:spPr>
          <a:xfrm>
            <a:off x="485455" y="2642829"/>
            <a:ext cx="3823397" cy="83092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Easy to Test &amp; Deploy</a:t>
            </a:r>
          </a:p>
        </p:txBody>
      </p:sp>
      <p:sp>
        <p:nvSpPr>
          <p:cNvPr id="11" name="Chevron 12">
            <a:extLst>
              <a:ext uri="{FF2B5EF4-FFF2-40B4-BE49-F238E27FC236}">
                <a16:creationId xmlns:a16="http://schemas.microsoft.com/office/drawing/2014/main" id="{160F1861-80E9-4628-892D-D846C9CB0EEF}"/>
              </a:ext>
            </a:extLst>
          </p:cNvPr>
          <p:cNvSpPr/>
          <p:nvPr/>
        </p:nvSpPr>
        <p:spPr>
          <a:xfrm>
            <a:off x="7883151" y="2642829"/>
            <a:ext cx="3988404" cy="8138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Easy to Use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578919-7588-4EF3-ACD5-C85D6DCCF744}"/>
              </a:ext>
            </a:extLst>
          </p:cNvPr>
          <p:cNvSpPr/>
          <p:nvPr/>
        </p:nvSpPr>
        <p:spPr>
          <a:xfrm>
            <a:off x="372397" y="815919"/>
            <a:ext cx="8677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Pure SaaS Prevents Unnecessary Complexity with No Hidden Costs</a:t>
            </a:r>
          </a:p>
        </p:txBody>
      </p:sp>
    </p:spTree>
    <p:extLst>
      <p:ext uri="{BB962C8B-B14F-4D97-AF65-F5344CB8AC3E}">
        <p14:creationId xmlns:p14="http://schemas.microsoft.com/office/powerpoint/2010/main" val="2912639075"/>
      </p:ext>
    </p:extLst>
  </p:cSld>
  <p:clrMapOvr>
    <a:masterClrMapping/>
  </p:clrMapOvr>
</p:sld>
</file>

<file path=ppt/theme/theme1.xml><?xml version="1.0" encoding="utf-8"?>
<a:theme xmlns:a="http://schemas.openxmlformats.org/drawingml/2006/main" name="1_BlueJeans White Background">
  <a:themeElements>
    <a:clrScheme name="Custom 16">
      <a:dk1>
        <a:srgbClr val="000000"/>
      </a:dk1>
      <a:lt1>
        <a:srgbClr val="FFFFFF"/>
      </a:lt1>
      <a:dk2>
        <a:srgbClr val="202224"/>
      </a:dk2>
      <a:lt2>
        <a:srgbClr val="E7E6E6"/>
      </a:lt2>
      <a:accent1>
        <a:srgbClr val="004DCE"/>
      </a:accent1>
      <a:accent2>
        <a:srgbClr val="0BB5FF"/>
      </a:accent2>
      <a:accent3>
        <a:srgbClr val="002E91"/>
      </a:accent3>
      <a:accent4>
        <a:srgbClr val="00BF36"/>
      </a:accent4>
      <a:accent5>
        <a:srgbClr val="CCD3DB"/>
      </a:accent5>
      <a:accent6>
        <a:srgbClr val="EE3F69"/>
      </a:accent6>
      <a:hlink>
        <a:srgbClr val="004DCE"/>
      </a:hlink>
      <a:folHlink>
        <a:srgbClr val="0BB5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85000"/>
          </a:lnSpc>
          <a:defRPr sz="12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04-15-2019" id="{2B98A46A-747D-A846-89B2-643D1848F3F9}" vid="{8BAC1313-9BB3-B649-A8B8-8F7AC2E4F777}"/>
    </a:ext>
  </a:extLst>
</a:theme>
</file>

<file path=ppt/theme/theme2.xml><?xml version="1.0" encoding="utf-8"?>
<a:theme xmlns:a="http://schemas.openxmlformats.org/drawingml/2006/main" name="2_BlueJeans White Background">
  <a:themeElements>
    <a:clrScheme name="Custom 16">
      <a:dk1>
        <a:srgbClr val="000000"/>
      </a:dk1>
      <a:lt1>
        <a:srgbClr val="FFFFFF"/>
      </a:lt1>
      <a:dk2>
        <a:srgbClr val="202224"/>
      </a:dk2>
      <a:lt2>
        <a:srgbClr val="E7E6E6"/>
      </a:lt2>
      <a:accent1>
        <a:srgbClr val="004DCE"/>
      </a:accent1>
      <a:accent2>
        <a:srgbClr val="0BB5FF"/>
      </a:accent2>
      <a:accent3>
        <a:srgbClr val="002E91"/>
      </a:accent3>
      <a:accent4>
        <a:srgbClr val="00BF36"/>
      </a:accent4>
      <a:accent5>
        <a:srgbClr val="CCD3DB"/>
      </a:accent5>
      <a:accent6>
        <a:srgbClr val="EE3F69"/>
      </a:accent6>
      <a:hlink>
        <a:srgbClr val="004DCE"/>
      </a:hlink>
      <a:folHlink>
        <a:srgbClr val="0BB5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85000"/>
          </a:lnSpc>
          <a:defRPr sz="12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04-15-2019" id="{2B98A46A-747D-A846-89B2-643D1848F3F9}" vid="{8BAC1313-9BB3-B649-A8B8-8F7AC2E4F7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856</Words>
  <Application>Microsoft Office PowerPoint</Application>
  <PresentationFormat>Widescreen</PresentationFormat>
  <Paragraphs>155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.AppleSystemUIFont</vt:lpstr>
      <vt:lpstr>Arial</vt:lpstr>
      <vt:lpstr>Calibri</vt:lpstr>
      <vt:lpstr>Calibri Light</vt:lpstr>
      <vt:lpstr>Courier New</vt:lpstr>
      <vt:lpstr>Helvetica</vt:lpstr>
      <vt:lpstr>Proxima Nova Rg</vt:lpstr>
      <vt:lpstr>Wingdings</vt:lpstr>
      <vt:lpstr>1_BlueJeans White Background</vt:lpstr>
      <vt:lpstr>2_BlueJeans White Background</vt:lpstr>
      <vt:lpstr>BlueJeans Meetings</vt:lpstr>
      <vt:lpstr>Why BlueJeans Meetings</vt:lpstr>
      <vt:lpstr>BlueJeans Events</vt:lpstr>
      <vt:lpstr>Why BlueJeans Events</vt:lpstr>
      <vt:lpstr>Complementing the Microsoft Ecosystem</vt:lpstr>
      <vt:lpstr>Why BlueJeans Gateway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BlueJeans Meetings</dc:title>
  <dc:creator>Emily Murphy</dc:creator>
  <cp:lastModifiedBy>Emily Murphy</cp:lastModifiedBy>
  <cp:revision>4</cp:revision>
  <dcterms:created xsi:type="dcterms:W3CDTF">2021-02-10T17:55:59Z</dcterms:created>
  <dcterms:modified xsi:type="dcterms:W3CDTF">2021-02-24T16:59:18Z</dcterms:modified>
</cp:coreProperties>
</file>